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6858000" cx="9144000"/>
  <p:notesSz cx="6858000" cy="9144000"/>
  <p:embeddedFontLst>
    <p:embeddedFont>
      <p:font typeface="Garamond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36" roundtripDataSignature="AMtx7mib/5p8o27HxXyxcNPEQNs1wrVV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Garamond-bold.fntdata"/><Relationship Id="rId10" Type="http://schemas.openxmlformats.org/officeDocument/2006/relationships/slide" Target="slides/slide4.xml"/><Relationship Id="rId32" Type="http://schemas.openxmlformats.org/officeDocument/2006/relationships/font" Target="fonts/Garamond-regular.fntdata"/><Relationship Id="rId13" Type="http://schemas.openxmlformats.org/officeDocument/2006/relationships/slide" Target="slides/slide7.xml"/><Relationship Id="rId35" Type="http://schemas.openxmlformats.org/officeDocument/2006/relationships/font" Target="fonts/Garamond-boldItalic.fntdata"/><Relationship Id="rId12" Type="http://schemas.openxmlformats.org/officeDocument/2006/relationships/slide" Target="slides/slide6.xml"/><Relationship Id="rId34" Type="http://schemas.openxmlformats.org/officeDocument/2006/relationships/font" Target="fonts/Garamond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customschemas.google.com/relationships/presentationmetadata" Target="meta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7" name="Google Shape;227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4" name="Google Shape;23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eb453c08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" name="Google Shape;241;g11eb453c085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eb453c085_0_1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1eb453c085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1eb453c085_0_21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1eb453c085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1eb453c08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0" name="Google Shape;270;g11eb453c085_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1eb453c08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7" name="Google Shape;277;g11eb453c085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111120ba8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4" name="Google Shape;284;g1111120ba86_0_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1eb453c085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9" name="Google Shape;299;g11eb453c085_0_2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111120ba86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7" name="Google Shape;307;g1111120ba86_0_1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de2b998b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11de2b998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L’obiettivo è arrivare a fargli dire: “per fare delle previsioni!”</a:t>
            </a:r>
            <a:endParaRPr/>
          </a:p>
        </p:txBody>
      </p:sp>
      <p:sp>
        <p:nvSpPr>
          <p:cNvPr id="149" name="Google Shape;149;g11de2b998b9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111120ba86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3" name="Google Shape;343;g1111120ba86_0_1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eb453c085_0_4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g11eb453c085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L’obiettivo è arrivare a fargli dire: “per fare delle previsioni!”</a:t>
            </a:r>
            <a:endParaRPr/>
          </a:p>
        </p:txBody>
      </p:sp>
      <p:sp>
        <p:nvSpPr>
          <p:cNvPr id="358" name="Google Shape;358;g11eb453c085_0_44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1eb453c085_0_30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1eb453c085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1eb453c085_0_4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11eb453c085_0_47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1eb453c085_0_5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11eb453c085_0_53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1eb453c085_0_60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1eb453c085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de2b998b9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11de2b998b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L’obiettivo è arrivare a fargli dire: “per fare delle previsioni!”</a:t>
            </a:r>
            <a:endParaRPr/>
          </a:p>
        </p:txBody>
      </p:sp>
      <p:sp>
        <p:nvSpPr>
          <p:cNvPr id="157" name="Google Shape;157;g11de2b998b9_0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1de2b998b9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11de2b998b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L’obiettivo è arrivare a fargli dire: “per fare delle previsioni!”</a:t>
            </a:r>
            <a:endParaRPr/>
          </a:p>
        </p:txBody>
      </p:sp>
      <p:sp>
        <p:nvSpPr>
          <p:cNvPr id="166" name="Google Shape;166;g11de2b998b9_0_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da0ea3cab_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11da0ea3ca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L’obiettivo è arrivare a fargli dire: “per fare delle previsioni!”</a:t>
            </a:r>
            <a:endParaRPr/>
          </a:p>
        </p:txBody>
      </p:sp>
      <p:sp>
        <p:nvSpPr>
          <p:cNvPr id="175" name="Google Shape;175;g11da0ea3cab_0_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de2b998b9_0_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11de2b998b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L’obiettivo è arrivare a fargli dire: “per fare delle previsioni!”</a:t>
            </a:r>
            <a:endParaRPr/>
          </a:p>
        </p:txBody>
      </p:sp>
      <p:sp>
        <p:nvSpPr>
          <p:cNvPr id="185" name="Google Shape;185;g11de2b998b9_0_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de2b998b9_0_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11de2b998b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L’obiettivo è arrivare a fargli dire: “per fare delle previsioni!”</a:t>
            </a:r>
            <a:endParaRPr/>
          </a:p>
        </p:txBody>
      </p:sp>
      <p:sp>
        <p:nvSpPr>
          <p:cNvPr id="196" name="Google Shape;196;g11de2b998b9_0_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da0ea3cab_0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11da0ea3ca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L’obiettivo è arrivare a fargli dire: “per fare delle previsioni!”</a:t>
            </a:r>
            <a:endParaRPr/>
          </a:p>
        </p:txBody>
      </p:sp>
      <p:sp>
        <p:nvSpPr>
          <p:cNvPr id="207" name="Google Shape;207;g11da0ea3cab_0_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da0ea3cab_0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11da0ea3ca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L’obiettivo è arrivare a fargli dire: “per fare delle previsioni!”</a:t>
            </a:r>
            <a:endParaRPr/>
          </a:p>
        </p:txBody>
      </p:sp>
      <p:sp>
        <p:nvSpPr>
          <p:cNvPr id="218" name="Google Shape;218;g11da0ea3cab_0_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tito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testo verticale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8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verticale e testo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9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1eb453c085_0_37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g11eb453c085_0_37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>
              <a:spcBef>
                <a:spcPts val="640"/>
              </a:spcBef>
              <a:spcAft>
                <a:spcPts val="0"/>
              </a:spcAft>
              <a:buSzPts val="3200"/>
              <a:buChar char="•"/>
              <a:defRPr/>
            </a:lvl1pPr>
            <a:lvl2pPr indent="-406400" lvl="1" marL="914400" rtl="0"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indent="-355600" lvl="3" marL="1828800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indent="-355600" lvl="4" marL="22860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indent="-355600" lvl="5" marL="27432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87" name="Google Shape;87;g11eb453c085_0_37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1eb453c085_0_168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4" name="Google Shape;94;g11eb453c085_0_168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5" name="Google Shape;95;g11eb453c085_0_16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eb453c085_0_172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8" name="Google Shape;98;g11eb453c085_0_17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eb453c085_0_17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g11eb453c085_0_175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g11eb453c085_0_17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eb453c085_0_17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" name="Google Shape;105;g11eb453c085_0_179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" name="Google Shape;106;g11eb453c085_0_179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g11eb453c085_0_17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1eb453c085_0_18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g11eb453c085_0_18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1eb453c085_0_18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3" name="Google Shape;113;g11eb453c085_0_18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4" name="Google Shape;114;g11eb453c085_0_18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eb453c085_0_191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7" name="Google Shape;117;g11eb453c085_0_19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contenuto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eb453c085_0_194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11eb453c085_0_194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1" name="Google Shape;121;g11eb453c085_0_194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2" name="Google Shape;122;g11eb453c085_0_194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3" name="Google Shape;123;g11eb453c085_0_19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1eb453c085_0_20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6" name="Google Shape;126;g11eb453c085_0_20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1eb453c085_0_203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9" name="Google Shape;129;g11eb453c085_0_203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" name="Google Shape;130;g11eb453c085_0_20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eb453c085_0_20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contenuto" type="obj">
  <p:cSld name="OBJEC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eb453c085_0_209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g11eb453c085_0_209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36" name="Google Shape;136;g11eb453c085_0_209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g11eb453c085_0_209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11eb453c085_0_209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stazione sezione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to 2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2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2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ronto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3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3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3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3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ito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uoto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to con didascalia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agine con didascalia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eb453c085_0_16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" name="Google Shape;90;g11eb453c085_0_16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1" name="Google Shape;91;g11eb453c085_0_16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youtube.com/watch?v=lVdh571SwOQ" TargetMode="External"/><Relationship Id="rId4" Type="http://schemas.openxmlformats.org/officeDocument/2006/relationships/image" Target="../media/image7.jpg"/><Relationship Id="rId5" Type="http://schemas.openxmlformats.org/officeDocument/2006/relationships/hyperlink" Target="https://youtu.be/lVdh571SwOQ" TargetMode="External"/><Relationship Id="rId6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23.png"/><Relationship Id="rId5" Type="http://schemas.openxmlformats.org/officeDocument/2006/relationships/image" Target="../media/image16.png"/><Relationship Id="rId6" Type="http://schemas.openxmlformats.org/officeDocument/2006/relationships/image" Target="../media/image5.png"/><Relationship Id="rId7" Type="http://schemas.openxmlformats.org/officeDocument/2006/relationships/hyperlink" Target="https://www.theguardian.com/technology/2014/jun/08/super-computer-simulates-13-year-old-boy-passes-turing-test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2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2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hyperlink" Target="https://www.tylervigen.com/spurious-correlations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hyperlink" Target="http://www.youtube.com/watch?v=kopoLzvh5jY" TargetMode="External"/><Relationship Id="rId5" Type="http://schemas.openxmlformats.org/officeDocument/2006/relationships/image" Target="../media/image15.jpg"/><Relationship Id="rId6" Type="http://schemas.openxmlformats.org/officeDocument/2006/relationships/hyperlink" Target="https://youtu.be/kopoLzvh5jY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jpg"/><Relationship Id="rId4" Type="http://schemas.openxmlformats.org/officeDocument/2006/relationships/image" Target="../media/image18.jpg"/><Relationship Id="rId5" Type="http://schemas.openxmlformats.org/officeDocument/2006/relationships/image" Target="../media/image19.gif"/><Relationship Id="rId6" Type="http://schemas.openxmlformats.org/officeDocument/2006/relationships/image" Target="../media/image24.jpg"/><Relationship Id="rId7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hyperlink" Target="https://www.nextrembrandt.com/" TargetMode="External"/><Relationship Id="rId5" Type="http://schemas.openxmlformats.org/officeDocument/2006/relationships/image" Target="../media/image26.jpg"/><Relationship Id="rId6" Type="http://schemas.openxmlformats.org/officeDocument/2006/relationships/image" Target="../media/image25.jpg"/><Relationship Id="rId7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image" Target="../media/image17.png"/><Relationship Id="rId5" Type="http://schemas.openxmlformats.org/officeDocument/2006/relationships/image" Target="../media/image33.png"/><Relationship Id="rId6" Type="http://schemas.openxmlformats.org/officeDocument/2006/relationships/image" Target="../media/image31.png"/><Relationship Id="rId7" Type="http://schemas.openxmlformats.org/officeDocument/2006/relationships/image" Target="../media/image30.png"/><Relationship Id="rId8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www.youtube.com/watch?v=Y48xGobW90o" TargetMode="External"/><Relationship Id="rId4" Type="http://schemas.openxmlformats.org/officeDocument/2006/relationships/image" Target="../media/image27.jpg"/><Relationship Id="rId5" Type="http://schemas.openxmlformats.org/officeDocument/2006/relationships/image" Target="../media/image17.png"/><Relationship Id="rId6" Type="http://schemas.openxmlformats.org/officeDocument/2006/relationships/hyperlink" Target="https://youtu.be/Y48xGobW90o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"/>
          <p:cNvSpPr/>
          <p:nvPr/>
        </p:nvSpPr>
        <p:spPr>
          <a:xfrm>
            <a:off x="-1" y="5970878"/>
            <a:ext cx="9144001" cy="887121"/>
          </a:xfrm>
          <a:prstGeom prst="rect">
            <a:avLst/>
          </a:prstGeom>
          <a:solidFill>
            <a:srgbClr val="FFD410"/>
          </a:solidFill>
          <a:ln>
            <a:noFill/>
          </a:ln>
          <a:effectLst>
            <a:outerShdw blurRad="40000" rotWithShape="0" dir="5400000" dist="23000">
              <a:srgbClr val="000000">
                <a:alpha val="3333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118" y="5970877"/>
            <a:ext cx="1577887" cy="88712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"/>
          <p:cNvSpPr txBox="1"/>
          <p:nvPr>
            <p:ph type="ctrTitle"/>
          </p:nvPr>
        </p:nvSpPr>
        <p:spPr>
          <a:xfrm>
            <a:off x="471357" y="2108139"/>
            <a:ext cx="82749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it-IT"/>
              <a:t>PCTO in Coding &amp; Data Science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3333"/>
              <a:buFont typeface="Calibri"/>
              <a:buNone/>
            </a:pPr>
            <a:r>
              <a:rPr lang="it-IT" sz="3300"/>
              <a:t>CD: 50/50 - Coding Diversity</a:t>
            </a:r>
            <a:endParaRPr sz="3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3333"/>
              <a:buFont typeface="Calibri"/>
              <a:buNone/>
            </a:pPr>
            <a:r>
              <a:t/>
            </a:r>
            <a:endParaRPr sz="3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3333"/>
              <a:buFont typeface="Calibri"/>
              <a:buNone/>
            </a:pPr>
            <a:r>
              <a:rPr lang="it-IT" sz="3300"/>
              <a:t>Liceo Scientifico S. Cannizzaro</a:t>
            </a:r>
            <a:endParaRPr sz="3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3333"/>
              <a:buFont typeface="Calibri"/>
              <a:buNone/>
            </a:pPr>
            <a:r>
              <a:rPr lang="it-IT" sz="3300"/>
              <a:t>23/03/2022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"/>
          <p:cNvSpPr/>
          <p:nvPr/>
        </p:nvSpPr>
        <p:spPr>
          <a:xfrm>
            <a:off x="-1" y="5970878"/>
            <a:ext cx="9144001" cy="887121"/>
          </a:xfrm>
          <a:prstGeom prst="rect">
            <a:avLst/>
          </a:prstGeom>
          <a:solidFill>
            <a:srgbClr val="FFD410"/>
          </a:solidFill>
          <a:ln>
            <a:noFill/>
          </a:ln>
          <a:effectLst>
            <a:outerShdw blurRad="40000" rotWithShape="0" dir="5400000" dist="23000">
              <a:srgbClr val="000000">
                <a:alpha val="3333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118" y="5970877"/>
            <a:ext cx="1577887" cy="88712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"/>
          <p:cNvSpPr txBox="1"/>
          <p:nvPr/>
        </p:nvSpPr>
        <p:spPr>
          <a:xfrm>
            <a:off x="563775" y="683950"/>
            <a:ext cx="82260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it-IT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Modulo 1: Introduzione al coding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it-IT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Modulo 2: Saper leggere e rappresentare i dati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it-IT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Modulo 3: Basi di inferenza e analisi predittiva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it-IT" sz="3200" u="none" cap="none" strike="noStrike">
                <a:solidFill>
                  <a:srgbClr val="000000"/>
                </a:solidFill>
                <a:highlight>
                  <a:srgbClr val="FFD410"/>
                </a:highlight>
                <a:latin typeface="Calibri"/>
                <a:ea typeface="Calibri"/>
                <a:cs typeface="Calibri"/>
                <a:sym typeface="Calibri"/>
              </a:rPr>
              <a:t>Modulo 4: Basi di machine learning</a:t>
            </a:r>
            <a:endParaRPr b="0" i="0" sz="1400" u="none" cap="none" strike="noStrike">
              <a:solidFill>
                <a:srgbClr val="000000"/>
              </a:solidFill>
              <a:highlight>
                <a:srgbClr val="FFD41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"/>
          <p:cNvSpPr txBox="1"/>
          <p:nvPr/>
        </p:nvSpPr>
        <p:spPr>
          <a:xfrm>
            <a:off x="729153" y="778392"/>
            <a:ext cx="76857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it-IT" sz="2400">
                <a:solidFill>
                  <a:schemeClr val="dk1"/>
                </a:solidFill>
                <a:highlight>
                  <a:srgbClr val="FFD410"/>
                </a:highlight>
                <a:latin typeface="Calibri"/>
                <a:ea typeface="Calibri"/>
                <a:cs typeface="Calibri"/>
                <a:sym typeface="Calibri"/>
              </a:rPr>
              <a:t>Che cos’è l’intelligenza artificiale?</a:t>
            </a:r>
            <a:endParaRPr b="1" sz="2400">
              <a:solidFill>
                <a:schemeClr val="dk1"/>
              </a:solidFill>
              <a:highlight>
                <a:srgbClr val="FFD41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it-IT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un’area di ricerca (come la matematica, la statistica)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it-IT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programma che “pensa” senza supervisione umana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it-IT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robots che interagiscono con le persone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-1" y="5970878"/>
            <a:ext cx="9144001" cy="887121"/>
          </a:xfrm>
          <a:prstGeom prst="rect">
            <a:avLst/>
          </a:prstGeom>
          <a:solidFill>
            <a:srgbClr val="FFD410"/>
          </a:solidFill>
          <a:ln>
            <a:noFill/>
          </a:ln>
          <a:effectLst>
            <a:outerShdw blurRad="40000" rotWithShape="0" dir="5400000" dist="23000">
              <a:srgbClr val="000000">
                <a:alpha val="3333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118" y="5970877"/>
            <a:ext cx="1577887" cy="88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eb453c085_0_8"/>
          <p:cNvSpPr txBox="1"/>
          <p:nvPr/>
        </p:nvSpPr>
        <p:spPr>
          <a:xfrm>
            <a:off x="729153" y="778392"/>
            <a:ext cx="76857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it-IT" sz="2400">
                <a:solidFill>
                  <a:schemeClr val="dk1"/>
                </a:solidFill>
                <a:highlight>
                  <a:srgbClr val="FFD410"/>
                </a:highlight>
                <a:latin typeface="Calibri"/>
                <a:ea typeface="Calibri"/>
                <a:cs typeface="Calibri"/>
                <a:sym typeface="Calibri"/>
              </a:rPr>
              <a:t>Che cos’è l’intelligenza artificiale?</a:t>
            </a:r>
            <a:endParaRPr b="1" sz="2400">
              <a:solidFill>
                <a:schemeClr val="dk1"/>
              </a:solidFill>
              <a:highlight>
                <a:srgbClr val="FFD41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b="1" lang="it-IT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un’area di ricerca (come la matematica, la statistica)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it-IT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programma che “pensa” senza supervisione umana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it-IT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robots che interagiscono con le persone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g11eb453c085_0_8"/>
          <p:cNvSpPr/>
          <p:nvPr/>
        </p:nvSpPr>
        <p:spPr>
          <a:xfrm>
            <a:off x="-1" y="5970878"/>
            <a:ext cx="9144000" cy="887100"/>
          </a:xfrm>
          <a:prstGeom prst="rect">
            <a:avLst/>
          </a:prstGeom>
          <a:solidFill>
            <a:srgbClr val="FFD410"/>
          </a:solidFill>
          <a:ln>
            <a:noFill/>
          </a:ln>
          <a:effectLst>
            <a:outerShdw blurRad="40000" rotWithShape="0" dir="5400000" dist="23000">
              <a:srgbClr val="000000">
                <a:alpha val="333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5" name="Google Shape;245;g11eb453c085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118" y="5970877"/>
            <a:ext cx="1577887" cy="88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eb453c085_0_159"/>
          <p:cNvSpPr txBox="1"/>
          <p:nvPr/>
        </p:nvSpPr>
        <p:spPr>
          <a:xfrm>
            <a:off x="213150" y="343992"/>
            <a:ext cx="8717700" cy="16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2000">
                <a:solidFill>
                  <a:srgbClr val="2021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Per “intelligenza artificiale” intendiamo che un computer è in grado di svolgere attività complesse, che sono considerate esclusive degli esseri umani, “intelligenti”.</a:t>
            </a:r>
            <a:endParaRPr sz="2000">
              <a:solidFill>
                <a:srgbClr val="2021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t/>
            </a:r>
            <a:endParaRPr sz="18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descr="YOLO v4 object detection&#10;Achieved around 36fps on RTX2060 Super&#10;Darknet repo - https://github.com/AlexeyAB/darknet" id="251" name="Google Shape;251;g11eb453c085_0_159" title="YOLO v4 Object Detection Demo - Artificial Intelligence for Computer Visio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8300" y="1288725"/>
            <a:ext cx="5707400" cy="428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11eb453c085_0_159"/>
          <p:cNvSpPr txBox="1"/>
          <p:nvPr/>
        </p:nvSpPr>
        <p:spPr>
          <a:xfrm>
            <a:off x="194400" y="5583350"/>
            <a:ext cx="875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https://youtu.be/lVdh571SwOQ</a:t>
            </a:r>
            <a:r>
              <a:rPr lang="it-IT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11eb453c085_0_159"/>
          <p:cNvSpPr/>
          <p:nvPr/>
        </p:nvSpPr>
        <p:spPr>
          <a:xfrm>
            <a:off x="-1" y="5970878"/>
            <a:ext cx="9144000" cy="887100"/>
          </a:xfrm>
          <a:prstGeom prst="rect">
            <a:avLst/>
          </a:prstGeom>
          <a:solidFill>
            <a:srgbClr val="FFD410"/>
          </a:solidFill>
          <a:ln>
            <a:noFill/>
          </a:ln>
          <a:effectLst>
            <a:outerShdw blurRad="40000" rotWithShape="0" dir="5400000" dist="23000">
              <a:srgbClr val="000000">
                <a:alpha val="333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g11eb453c085_0_1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66118" y="5970877"/>
            <a:ext cx="1577887" cy="88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g11eb453c085_0_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38" y="765264"/>
            <a:ext cx="4907375" cy="8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11eb453c085_0_216"/>
          <p:cNvSpPr/>
          <p:nvPr/>
        </p:nvSpPr>
        <p:spPr>
          <a:xfrm>
            <a:off x="-1" y="5970878"/>
            <a:ext cx="9144000" cy="887100"/>
          </a:xfrm>
          <a:prstGeom prst="rect">
            <a:avLst/>
          </a:prstGeom>
          <a:solidFill>
            <a:srgbClr val="FFD410"/>
          </a:soli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g11eb453c085_0_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9727" y="149500"/>
            <a:ext cx="3348324" cy="430259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1eb453c085_0_216"/>
          <p:cNvSpPr txBox="1"/>
          <p:nvPr/>
        </p:nvSpPr>
        <p:spPr>
          <a:xfrm>
            <a:off x="154075" y="47900"/>
            <a:ext cx="529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Alan Turing</a:t>
            </a:r>
            <a:endParaRPr b="1"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(1912 - 1954)</a:t>
            </a:r>
            <a:endParaRPr b="1"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g11eb453c085_0_216"/>
          <p:cNvSpPr txBox="1"/>
          <p:nvPr/>
        </p:nvSpPr>
        <p:spPr>
          <a:xfrm>
            <a:off x="236400" y="1767367"/>
            <a:ext cx="5297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1950</a:t>
            </a:r>
            <a:endParaRPr b="1"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11eb453c085_0_216"/>
          <p:cNvSpPr txBox="1"/>
          <p:nvPr/>
        </p:nvSpPr>
        <p:spPr>
          <a:xfrm>
            <a:off x="236400" y="2419550"/>
            <a:ext cx="5297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Imitation game - il </a:t>
            </a:r>
            <a:r>
              <a:rPr b="1" lang="it-IT" sz="2000">
                <a:latin typeface="Calibri"/>
                <a:ea typeface="Calibri"/>
                <a:cs typeface="Calibri"/>
                <a:sym typeface="Calibri"/>
              </a:rPr>
              <a:t>Test </a:t>
            </a:r>
            <a:r>
              <a:rPr b="1" lang="it-IT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 </a:t>
            </a:r>
            <a:r>
              <a:rPr b="1" lang="it-IT" sz="2000"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1" lang="it-IT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uring</a:t>
            </a:r>
            <a:endParaRPr b="1"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g11eb453c085_0_2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4143" y="3076367"/>
            <a:ext cx="2795314" cy="213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11eb453c085_0_2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66118" y="5970877"/>
            <a:ext cx="1577887" cy="88712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g11eb453c085_0_216"/>
          <p:cNvSpPr txBox="1"/>
          <p:nvPr/>
        </p:nvSpPr>
        <p:spPr>
          <a:xfrm>
            <a:off x="194400" y="5444700"/>
            <a:ext cx="875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https://www.theguardian.com/technology/2014/jun/08/super-computer-simulates-13-year-old-boy-passes-turing-test</a:t>
            </a:r>
            <a:r>
              <a:rPr lang="it-IT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eb453c085_0_2"/>
          <p:cNvSpPr txBox="1"/>
          <p:nvPr/>
        </p:nvSpPr>
        <p:spPr>
          <a:xfrm>
            <a:off x="729153" y="778392"/>
            <a:ext cx="76857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it-IT" sz="2400">
                <a:solidFill>
                  <a:schemeClr val="dk1"/>
                </a:solidFill>
                <a:highlight>
                  <a:srgbClr val="FFD410"/>
                </a:highlight>
                <a:latin typeface="Calibri"/>
                <a:ea typeface="Calibri"/>
                <a:cs typeface="Calibri"/>
                <a:sym typeface="Calibri"/>
              </a:rPr>
              <a:t>A cosa serve</a:t>
            </a:r>
            <a:r>
              <a:rPr b="1" lang="it-IT" sz="2400">
                <a:solidFill>
                  <a:schemeClr val="dk1"/>
                </a:solidFill>
                <a:highlight>
                  <a:srgbClr val="FFD410"/>
                </a:highlight>
                <a:latin typeface="Calibri"/>
                <a:ea typeface="Calibri"/>
                <a:cs typeface="Calibri"/>
                <a:sym typeface="Calibri"/>
              </a:rPr>
              <a:t> l’intelligenza artificiale?</a:t>
            </a:r>
            <a:endParaRPr b="1" sz="2400">
              <a:solidFill>
                <a:schemeClr val="dk1"/>
              </a:solidFill>
              <a:highlight>
                <a:srgbClr val="FFD41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it-IT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automatizzare tutte le attività e i lavori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it-IT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supportare il processo decisionale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it-IT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risolvere i problemi più complicati al mondo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g11eb453c085_0_2"/>
          <p:cNvSpPr/>
          <p:nvPr/>
        </p:nvSpPr>
        <p:spPr>
          <a:xfrm>
            <a:off x="-1" y="5970878"/>
            <a:ext cx="9144000" cy="887100"/>
          </a:xfrm>
          <a:prstGeom prst="rect">
            <a:avLst/>
          </a:prstGeom>
          <a:solidFill>
            <a:srgbClr val="FFD410"/>
          </a:solidFill>
          <a:ln>
            <a:noFill/>
          </a:ln>
          <a:effectLst>
            <a:outerShdw blurRad="40000" rotWithShape="0" dir="5400000" dist="23000">
              <a:srgbClr val="000000">
                <a:alpha val="333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" name="Google Shape;274;g11eb453c085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118" y="5970877"/>
            <a:ext cx="1577887" cy="88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1eb453c085_0_14"/>
          <p:cNvSpPr txBox="1"/>
          <p:nvPr/>
        </p:nvSpPr>
        <p:spPr>
          <a:xfrm>
            <a:off x="729153" y="778392"/>
            <a:ext cx="76857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it-IT" sz="2400">
                <a:solidFill>
                  <a:schemeClr val="dk1"/>
                </a:solidFill>
                <a:highlight>
                  <a:srgbClr val="FFD410"/>
                </a:highlight>
                <a:latin typeface="Calibri"/>
                <a:ea typeface="Calibri"/>
                <a:cs typeface="Calibri"/>
                <a:sym typeface="Calibri"/>
              </a:rPr>
              <a:t>A cosa serve l’intelligenza artificiale?</a:t>
            </a:r>
            <a:endParaRPr b="1" sz="2400">
              <a:solidFill>
                <a:schemeClr val="dk1"/>
              </a:solidFill>
              <a:highlight>
                <a:srgbClr val="FFD41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it-IT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automatizzare tutte le attività e i lavori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b="1" lang="it-IT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supportare il processo decisionale 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it-IT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risolvere i problemi più complicati al mondo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g11eb453c085_0_14"/>
          <p:cNvSpPr/>
          <p:nvPr/>
        </p:nvSpPr>
        <p:spPr>
          <a:xfrm>
            <a:off x="-1" y="5970878"/>
            <a:ext cx="9144000" cy="887100"/>
          </a:xfrm>
          <a:prstGeom prst="rect">
            <a:avLst/>
          </a:prstGeom>
          <a:solidFill>
            <a:srgbClr val="FFD410"/>
          </a:solidFill>
          <a:ln>
            <a:noFill/>
          </a:ln>
          <a:effectLst>
            <a:outerShdw blurRad="40000" rotWithShape="0" dir="5400000" dist="23000">
              <a:srgbClr val="000000">
                <a:alpha val="333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1" name="Google Shape;281;g11eb453c085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118" y="5970877"/>
            <a:ext cx="1577887" cy="88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111120ba86_0_64"/>
          <p:cNvSpPr txBox="1"/>
          <p:nvPr>
            <p:ph idx="1" type="body"/>
          </p:nvPr>
        </p:nvSpPr>
        <p:spPr>
          <a:xfrm>
            <a:off x="457200" y="0"/>
            <a:ext cx="8229600" cy="58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it-IT" sz="2400"/>
              <a:t>La materia prima dell’intelligenza artificiale: i </a:t>
            </a:r>
            <a:r>
              <a:rPr b="1" lang="it-IT" sz="2400">
                <a:highlight>
                  <a:srgbClr val="FFD410"/>
                </a:highlight>
              </a:rPr>
              <a:t>dati</a:t>
            </a:r>
            <a:endParaRPr b="1" sz="2400">
              <a:highlight>
                <a:srgbClr val="FFD410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highlight>
                <a:srgbClr val="00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287" name="Google Shape;287;g1111120ba86_0_64"/>
          <p:cNvSpPr/>
          <p:nvPr/>
        </p:nvSpPr>
        <p:spPr>
          <a:xfrm>
            <a:off x="-1" y="5970878"/>
            <a:ext cx="9144000" cy="887100"/>
          </a:xfrm>
          <a:prstGeom prst="rect">
            <a:avLst/>
          </a:prstGeom>
          <a:solidFill>
            <a:srgbClr val="FFD410"/>
          </a:solidFill>
          <a:ln>
            <a:noFill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8" name="Google Shape;288;g1111120ba86_0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118" y="5970877"/>
            <a:ext cx="1577887" cy="88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1111120ba86_0_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8900" y="905875"/>
            <a:ext cx="7106324" cy="502440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1111120ba86_0_64"/>
          <p:cNvSpPr/>
          <p:nvPr/>
        </p:nvSpPr>
        <p:spPr>
          <a:xfrm rot="-5400000">
            <a:off x="4431750" y="2278350"/>
            <a:ext cx="3239700" cy="3895800"/>
          </a:xfrm>
          <a:prstGeom prst="rtTriangle">
            <a:avLst/>
          </a:prstGeom>
          <a:solidFill>
            <a:schemeClr val="lt1"/>
          </a:solidFill>
          <a:ln cap="flat" cmpd="sng" w="9525">
            <a:solidFill>
              <a:srgbClr val="FFFF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1" name="Google Shape;291;g1111120ba86_0_64"/>
          <p:cNvCxnSpPr/>
          <p:nvPr/>
        </p:nvCxnSpPr>
        <p:spPr>
          <a:xfrm flipH="1">
            <a:off x="3308700" y="730150"/>
            <a:ext cx="841200" cy="27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2" name="Google Shape;292;g1111120ba86_0_64"/>
          <p:cNvSpPr txBox="1"/>
          <p:nvPr/>
        </p:nvSpPr>
        <p:spPr>
          <a:xfrm>
            <a:off x="4103700" y="465075"/>
            <a:ext cx="122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Calibri"/>
                <a:ea typeface="Calibri"/>
                <a:cs typeface="Calibri"/>
                <a:sym typeface="Calibri"/>
              </a:rPr>
              <a:t>Dato!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g1111120ba86_0_64"/>
          <p:cNvSpPr txBox="1"/>
          <p:nvPr/>
        </p:nvSpPr>
        <p:spPr>
          <a:xfrm>
            <a:off x="5406775" y="505675"/>
            <a:ext cx="122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Calibri"/>
                <a:ea typeface="Calibri"/>
                <a:cs typeface="Calibri"/>
                <a:sym typeface="Calibri"/>
              </a:rPr>
              <a:t>Dato!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g1111120ba86_0_64"/>
          <p:cNvSpPr txBox="1"/>
          <p:nvPr/>
        </p:nvSpPr>
        <p:spPr>
          <a:xfrm>
            <a:off x="3456500" y="3270663"/>
            <a:ext cx="122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Calibri"/>
                <a:ea typeface="Calibri"/>
                <a:cs typeface="Calibri"/>
                <a:sym typeface="Calibri"/>
              </a:rPr>
              <a:t>Dato!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5" name="Google Shape;295;g1111120ba86_0_64"/>
          <p:cNvCxnSpPr/>
          <p:nvPr/>
        </p:nvCxnSpPr>
        <p:spPr>
          <a:xfrm rot="10800000">
            <a:off x="3475200" y="3207225"/>
            <a:ext cx="147900" cy="13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6" name="Google Shape;296;g1111120ba86_0_64"/>
          <p:cNvCxnSpPr/>
          <p:nvPr/>
        </p:nvCxnSpPr>
        <p:spPr>
          <a:xfrm flipH="1">
            <a:off x="5406775" y="797000"/>
            <a:ext cx="124800" cy="25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1eb453c085_0_282"/>
          <p:cNvSpPr txBox="1"/>
          <p:nvPr>
            <p:ph idx="1" type="body"/>
          </p:nvPr>
        </p:nvSpPr>
        <p:spPr>
          <a:xfrm>
            <a:off x="457200" y="0"/>
            <a:ext cx="8229600" cy="58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it-IT" sz="2400"/>
              <a:t>Per consentire al computer di imparare… cosa è un gatto e cosa è un cane =)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highlight>
                <a:srgbClr val="00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302" name="Google Shape;302;g11eb453c085_0_282"/>
          <p:cNvSpPr/>
          <p:nvPr/>
        </p:nvSpPr>
        <p:spPr>
          <a:xfrm>
            <a:off x="-1" y="5970878"/>
            <a:ext cx="9144000" cy="887100"/>
          </a:xfrm>
          <a:prstGeom prst="rect">
            <a:avLst/>
          </a:prstGeom>
          <a:solidFill>
            <a:srgbClr val="FFD410"/>
          </a:solidFill>
          <a:ln>
            <a:noFill/>
          </a:ln>
          <a:effectLst>
            <a:outerShdw blurRad="40000" rotWithShape="0" dir="5400000" dist="23000">
              <a:srgbClr val="000000">
                <a:alpha val="337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" name="Google Shape;303;g11eb453c085_0_2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118" y="5970877"/>
            <a:ext cx="1577887" cy="88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11eb453c085_0_2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8900" y="905875"/>
            <a:ext cx="7106324" cy="502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111120ba86_0_181"/>
          <p:cNvSpPr txBox="1"/>
          <p:nvPr>
            <p:ph idx="1" type="body"/>
          </p:nvPr>
        </p:nvSpPr>
        <p:spPr>
          <a:xfrm>
            <a:off x="221825" y="118075"/>
            <a:ext cx="8735400" cy="58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lang="it-IT" sz="2420"/>
              <a:t>Cosa c’è dietro l’intelligenza artificiale o del machine learning?</a:t>
            </a:r>
            <a:endParaRPr sz="2420"/>
          </a:p>
          <a:p>
            <a:pPr indent="0" lvl="0" marL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20"/>
          </a:p>
          <a:p>
            <a:pPr indent="0" lvl="0" marL="0" rtl="0" algn="ctr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i="1" lang="it-IT" sz="2000">
                <a:highlight>
                  <a:srgbClr val="FFD410"/>
                </a:highlight>
              </a:rPr>
              <a:t>“Un computer si dice che </a:t>
            </a:r>
            <a:r>
              <a:rPr b="1" i="1" lang="it-IT" sz="2000">
                <a:highlight>
                  <a:srgbClr val="FFD410"/>
                </a:highlight>
              </a:rPr>
              <a:t>apprende </a:t>
            </a:r>
            <a:r>
              <a:rPr i="1" lang="it-IT" sz="2000">
                <a:highlight>
                  <a:srgbClr val="FFD410"/>
                </a:highlight>
              </a:rPr>
              <a:t>dall’esperienza nello svolgimento di un task, se all’</a:t>
            </a:r>
            <a:r>
              <a:rPr b="1" i="1" lang="it-IT" sz="2000">
                <a:highlight>
                  <a:srgbClr val="FFD410"/>
                </a:highlight>
              </a:rPr>
              <a:t>aumentare dell’esperienza</a:t>
            </a:r>
            <a:r>
              <a:rPr i="1" lang="it-IT" sz="2000">
                <a:highlight>
                  <a:srgbClr val="FFD410"/>
                </a:highlight>
              </a:rPr>
              <a:t> nello svolgimento di quel task </a:t>
            </a:r>
            <a:r>
              <a:rPr b="1" i="1" lang="it-IT" sz="2000">
                <a:highlight>
                  <a:srgbClr val="FFD410"/>
                </a:highlight>
              </a:rPr>
              <a:t>migliora la sua performance</a:t>
            </a:r>
            <a:r>
              <a:rPr i="1" lang="it-IT" sz="2000">
                <a:highlight>
                  <a:srgbClr val="FFD410"/>
                </a:highlight>
              </a:rPr>
              <a:t>.”</a:t>
            </a:r>
            <a:endParaRPr i="1" sz="2000">
              <a:highlight>
                <a:srgbClr val="FFD410"/>
              </a:highlight>
            </a:endParaRPr>
          </a:p>
          <a:p>
            <a:pPr indent="0" lvl="0" marL="0" rtl="0" algn="ctr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highlight>
                <a:srgbClr val="FFD410"/>
              </a:highlight>
            </a:endParaRPr>
          </a:p>
          <a:p>
            <a:pPr indent="0" lvl="0" marL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20"/>
          </a:p>
          <a:p>
            <a:pPr indent="0" lvl="0" marL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20"/>
          </a:p>
          <a:p>
            <a:pPr indent="0" lvl="0" marL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lang="it-IT" sz="2020"/>
              <a:t>“Addestramento” (training)</a:t>
            </a:r>
            <a:endParaRPr sz="2020"/>
          </a:p>
          <a:p>
            <a:pPr indent="0" lvl="0" marL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420"/>
          </a:p>
          <a:p>
            <a:pPr indent="0" lvl="0" marL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20"/>
          </a:p>
          <a:p>
            <a:pPr indent="0" lvl="0" marL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it-IT" sz="2020"/>
              <a:t>Validazione</a:t>
            </a:r>
            <a:r>
              <a:rPr lang="it-IT" sz="2020"/>
              <a:t> (validation)</a:t>
            </a:r>
            <a:endParaRPr sz="2420"/>
          </a:p>
          <a:p>
            <a:pPr indent="0" lvl="0" marL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20"/>
          </a:p>
          <a:p>
            <a:pPr indent="0" lvl="0" marL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t/>
            </a:r>
            <a:endParaRPr sz="2420"/>
          </a:p>
          <a:p>
            <a:pPr indent="0" lvl="0" marL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2020"/>
          </a:p>
          <a:p>
            <a:pPr indent="0" lvl="0" marL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it-IT" sz="2020">
                <a:highlight>
                  <a:srgbClr val="FFD410"/>
                </a:highlight>
              </a:rPr>
              <a:t>Predizione (il task!)</a:t>
            </a:r>
            <a:endParaRPr sz="2420">
              <a:highlight>
                <a:srgbClr val="FFD410"/>
              </a:highlight>
            </a:endParaRPr>
          </a:p>
          <a:p>
            <a:pPr indent="0" lvl="0" marL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t/>
            </a:r>
            <a:endParaRPr sz="2420"/>
          </a:p>
        </p:txBody>
      </p:sp>
      <p:sp>
        <p:nvSpPr>
          <p:cNvPr id="310" name="Google Shape;310;g1111120ba86_0_181"/>
          <p:cNvSpPr/>
          <p:nvPr/>
        </p:nvSpPr>
        <p:spPr>
          <a:xfrm>
            <a:off x="-1" y="5970878"/>
            <a:ext cx="9144000" cy="887100"/>
          </a:xfrm>
          <a:prstGeom prst="rect">
            <a:avLst/>
          </a:prstGeom>
          <a:solidFill>
            <a:srgbClr val="FFD410"/>
          </a:solidFill>
          <a:ln>
            <a:noFill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1" name="Google Shape;311;g1111120ba86_0_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118" y="5970877"/>
            <a:ext cx="1577887" cy="88712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1111120ba86_0_181"/>
          <p:cNvSpPr/>
          <p:nvPr/>
        </p:nvSpPr>
        <p:spPr>
          <a:xfrm>
            <a:off x="6152100" y="2637625"/>
            <a:ext cx="998100" cy="7707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1111120ba86_0_181"/>
          <p:cNvSpPr txBox="1"/>
          <p:nvPr/>
        </p:nvSpPr>
        <p:spPr>
          <a:xfrm>
            <a:off x="6152100" y="2973475"/>
            <a:ext cx="9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Calibri"/>
                <a:ea typeface="Calibri"/>
                <a:cs typeface="Calibri"/>
                <a:sym typeface="Calibri"/>
              </a:rPr>
              <a:t>Modello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g1111120ba86_0_181"/>
          <p:cNvSpPr/>
          <p:nvPr/>
        </p:nvSpPr>
        <p:spPr>
          <a:xfrm>
            <a:off x="573050" y="2822875"/>
            <a:ext cx="2079600" cy="40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1111120ba86_0_181"/>
          <p:cNvSpPr txBox="1"/>
          <p:nvPr/>
        </p:nvSpPr>
        <p:spPr>
          <a:xfrm>
            <a:off x="610025" y="2822875"/>
            <a:ext cx="207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Calibri"/>
                <a:ea typeface="Calibri"/>
                <a:cs typeface="Calibri"/>
                <a:sym typeface="Calibri"/>
              </a:rPr>
              <a:t>Dati di “addestramento”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g1111120ba86_0_181"/>
          <p:cNvSpPr/>
          <p:nvPr/>
        </p:nvSpPr>
        <p:spPr>
          <a:xfrm>
            <a:off x="573050" y="3881775"/>
            <a:ext cx="2079600" cy="40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1111120ba86_0_181"/>
          <p:cNvSpPr txBox="1"/>
          <p:nvPr/>
        </p:nvSpPr>
        <p:spPr>
          <a:xfrm>
            <a:off x="573050" y="3881775"/>
            <a:ext cx="207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Calibri"/>
                <a:ea typeface="Calibri"/>
                <a:cs typeface="Calibri"/>
                <a:sym typeface="Calibri"/>
              </a:rPr>
              <a:t>Dati di “validazione”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g1111120ba86_0_181"/>
          <p:cNvSpPr/>
          <p:nvPr/>
        </p:nvSpPr>
        <p:spPr>
          <a:xfrm>
            <a:off x="6152100" y="3696525"/>
            <a:ext cx="998100" cy="7707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1111120ba86_0_181"/>
          <p:cNvSpPr txBox="1"/>
          <p:nvPr/>
        </p:nvSpPr>
        <p:spPr>
          <a:xfrm>
            <a:off x="6152100" y="4067025"/>
            <a:ext cx="9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Calibri"/>
                <a:ea typeface="Calibri"/>
                <a:cs typeface="Calibri"/>
                <a:sym typeface="Calibri"/>
              </a:rPr>
              <a:t>Modello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g1111120ba86_0_181"/>
          <p:cNvSpPr/>
          <p:nvPr/>
        </p:nvSpPr>
        <p:spPr>
          <a:xfrm>
            <a:off x="573050" y="5276825"/>
            <a:ext cx="2079600" cy="40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1111120ba86_0_181"/>
          <p:cNvSpPr txBox="1"/>
          <p:nvPr/>
        </p:nvSpPr>
        <p:spPr>
          <a:xfrm>
            <a:off x="573050" y="5276825"/>
            <a:ext cx="2079600" cy="4002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Calibri"/>
                <a:ea typeface="Calibri"/>
                <a:cs typeface="Calibri"/>
                <a:sym typeface="Calibri"/>
              </a:rPr>
              <a:t>Nuovi dati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g1111120ba86_0_181"/>
          <p:cNvSpPr/>
          <p:nvPr/>
        </p:nvSpPr>
        <p:spPr>
          <a:xfrm>
            <a:off x="3438200" y="2822875"/>
            <a:ext cx="2079600" cy="4860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1111120ba86_0_181"/>
          <p:cNvSpPr txBox="1"/>
          <p:nvPr/>
        </p:nvSpPr>
        <p:spPr>
          <a:xfrm>
            <a:off x="3438200" y="2758075"/>
            <a:ext cx="207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Calibri"/>
                <a:ea typeface="Calibri"/>
                <a:cs typeface="Calibri"/>
                <a:sym typeface="Calibri"/>
              </a:rPr>
              <a:t>Apprendimento del modello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g1111120ba86_0_181"/>
          <p:cNvSpPr/>
          <p:nvPr/>
        </p:nvSpPr>
        <p:spPr>
          <a:xfrm>
            <a:off x="6197075" y="4891288"/>
            <a:ext cx="998100" cy="770700"/>
          </a:xfrm>
          <a:prstGeom prst="triangle">
            <a:avLst>
              <a:gd fmla="val 50000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1111120ba86_0_181"/>
          <p:cNvSpPr txBox="1"/>
          <p:nvPr/>
        </p:nvSpPr>
        <p:spPr>
          <a:xfrm>
            <a:off x="6197075" y="5276825"/>
            <a:ext cx="9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Calibri"/>
                <a:ea typeface="Calibri"/>
                <a:cs typeface="Calibri"/>
                <a:sym typeface="Calibri"/>
              </a:rPr>
              <a:t>Modello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g1111120ba86_0_181"/>
          <p:cNvSpPr/>
          <p:nvPr/>
        </p:nvSpPr>
        <p:spPr>
          <a:xfrm>
            <a:off x="7606350" y="3988800"/>
            <a:ext cx="1215600" cy="4860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1111120ba86_0_181"/>
          <p:cNvSpPr txBox="1"/>
          <p:nvPr/>
        </p:nvSpPr>
        <p:spPr>
          <a:xfrm>
            <a:off x="7566125" y="4067025"/>
            <a:ext cx="126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Calibri"/>
                <a:ea typeface="Calibri"/>
                <a:cs typeface="Calibri"/>
                <a:sym typeface="Calibri"/>
              </a:rPr>
              <a:t>Validazione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g1111120ba86_0_181"/>
          <p:cNvSpPr/>
          <p:nvPr/>
        </p:nvSpPr>
        <p:spPr>
          <a:xfrm>
            <a:off x="7629450" y="5176000"/>
            <a:ext cx="1215600" cy="4860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1111120ba86_0_181"/>
          <p:cNvSpPr txBox="1"/>
          <p:nvPr/>
        </p:nvSpPr>
        <p:spPr>
          <a:xfrm>
            <a:off x="7606350" y="5218900"/>
            <a:ext cx="126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Calibri"/>
                <a:ea typeface="Calibri"/>
                <a:cs typeface="Calibri"/>
                <a:sym typeface="Calibri"/>
              </a:rPr>
              <a:t>Predizione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0" name="Google Shape;330;g1111120ba86_0_181"/>
          <p:cNvCxnSpPr/>
          <p:nvPr/>
        </p:nvCxnSpPr>
        <p:spPr>
          <a:xfrm>
            <a:off x="2689625" y="3022975"/>
            <a:ext cx="711600" cy="8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1" name="Google Shape;331;g1111120ba86_0_181"/>
          <p:cNvCxnSpPr/>
          <p:nvPr/>
        </p:nvCxnSpPr>
        <p:spPr>
          <a:xfrm>
            <a:off x="5601000" y="3063625"/>
            <a:ext cx="718800" cy="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2" name="Google Shape;332;g1111120ba86_0_181"/>
          <p:cNvCxnSpPr/>
          <p:nvPr/>
        </p:nvCxnSpPr>
        <p:spPr>
          <a:xfrm flipH="1" rot="10800000">
            <a:off x="2689625" y="4076025"/>
            <a:ext cx="3419700" cy="1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3" name="Google Shape;333;g1111120ba86_0_181"/>
          <p:cNvCxnSpPr/>
          <p:nvPr/>
        </p:nvCxnSpPr>
        <p:spPr>
          <a:xfrm flipH="1" rot="10800000">
            <a:off x="2715013" y="5476175"/>
            <a:ext cx="3419700" cy="1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4" name="Google Shape;334;g1111120ba86_0_181"/>
          <p:cNvCxnSpPr/>
          <p:nvPr/>
        </p:nvCxnSpPr>
        <p:spPr>
          <a:xfrm>
            <a:off x="6941825" y="4071375"/>
            <a:ext cx="548100" cy="10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5" name="Google Shape;335;g1111120ba86_0_181"/>
          <p:cNvCxnSpPr/>
          <p:nvPr/>
        </p:nvCxnSpPr>
        <p:spPr>
          <a:xfrm>
            <a:off x="7058250" y="5413600"/>
            <a:ext cx="548100" cy="10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6" name="Google Shape;336;g1111120ba86_0_181"/>
          <p:cNvSpPr/>
          <p:nvPr/>
        </p:nvSpPr>
        <p:spPr>
          <a:xfrm>
            <a:off x="221825" y="2384675"/>
            <a:ext cx="8735400" cy="2273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1111120ba86_0_181"/>
          <p:cNvSpPr txBox="1"/>
          <p:nvPr/>
        </p:nvSpPr>
        <p:spPr>
          <a:xfrm>
            <a:off x="7317600" y="1458100"/>
            <a:ext cx="1578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highlight>
                  <a:srgbClr val="FFD410"/>
                </a:highlight>
                <a:latin typeface="Calibri"/>
                <a:ea typeface="Calibri"/>
                <a:cs typeface="Calibri"/>
                <a:sym typeface="Calibri"/>
              </a:rPr>
              <a:t>Apprendimento e validazione del modello</a:t>
            </a:r>
            <a:endParaRPr b="1">
              <a:highlight>
                <a:srgbClr val="FFD41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8" name="Google Shape;338;g1111120ba86_0_181"/>
          <p:cNvCxnSpPr/>
          <p:nvPr/>
        </p:nvCxnSpPr>
        <p:spPr>
          <a:xfrm flipH="1">
            <a:off x="7089000" y="2033375"/>
            <a:ext cx="443700" cy="351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9" name="Google Shape;339;g1111120ba86_0_181"/>
          <p:cNvCxnSpPr/>
          <p:nvPr/>
        </p:nvCxnSpPr>
        <p:spPr>
          <a:xfrm>
            <a:off x="92450" y="2384675"/>
            <a:ext cx="18600" cy="3503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0" name="Google Shape;340;g1111120ba86_0_181"/>
          <p:cNvSpPr/>
          <p:nvPr/>
        </p:nvSpPr>
        <p:spPr>
          <a:xfrm>
            <a:off x="221750" y="4753650"/>
            <a:ext cx="8735400" cy="1128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1de2b998b9_0_0"/>
          <p:cNvSpPr/>
          <p:nvPr/>
        </p:nvSpPr>
        <p:spPr>
          <a:xfrm>
            <a:off x="-1" y="5970878"/>
            <a:ext cx="9144000" cy="887100"/>
          </a:xfrm>
          <a:prstGeom prst="rect">
            <a:avLst/>
          </a:prstGeom>
          <a:solidFill>
            <a:srgbClr val="FFD410"/>
          </a:solidFill>
          <a:ln>
            <a:noFill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g11de2b998b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118" y="5970877"/>
            <a:ext cx="1577887" cy="88712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11de2b998b9_0_0"/>
          <p:cNvSpPr txBox="1"/>
          <p:nvPr/>
        </p:nvSpPr>
        <p:spPr>
          <a:xfrm>
            <a:off x="349449" y="239400"/>
            <a:ext cx="83109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it-IT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Correla</a:t>
            </a:r>
            <a:r>
              <a:rPr b="1" lang="it-IT" sz="2800">
                <a:latin typeface="Calibri"/>
                <a:ea typeface="Calibri"/>
                <a:cs typeface="Calibri"/>
                <a:sym typeface="Calibri"/>
              </a:rPr>
              <a:t>zione </a:t>
            </a:r>
            <a:r>
              <a:rPr b="1" i="0" lang="it-IT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vs. </a:t>
            </a:r>
            <a:r>
              <a:rPr b="1" lang="it-IT" sz="2800"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1" i="0" lang="it-IT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ausa</a:t>
            </a:r>
            <a:r>
              <a:rPr b="1" lang="it-IT" sz="2800">
                <a:latin typeface="Calibri"/>
                <a:ea typeface="Calibri"/>
                <a:cs typeface="Calibri"/>
                <a:sym typeface="Calibri"/>
              </a:rPr>
              <a:t>zione</a:t>
            </a:r>
            <a:r>
              <a:rPr b="1" i="0" lang="it-IT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i="0" lang="it-IT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https://www.tylervigen.com/spurious-correlations</a:t>
            </a:r>
            <a:r>
              <a:rPr i="0" lang="it-IT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111120ba86_0_194"/>
          <p:cNvSpPr/>
          <p:nvPr/>
        </p:nvSpPr>
        <p:spPr>
          <a:xfrm>
            <a:off x="-1" y="5970878"/>
            <a:ext cx="9144000" cy="887100"/>
          </a:xfrm>
          <a:prstGeom prst="rect">
            <a:avLst/>
          </a:prstGeom>
          <a:solidFill>
            <a:srgbClr val="FFD410"/>
          </a:solidFill>
          <a:ln>
            <a:noFill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6" name="Google Shape;346;g1111120ba86_0_1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118" y="5970877"/>
            <a:ext cx="1577887" cy="88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1111120ba86_0_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65725"/>
            <a:ext cx="8839201" cy="4181811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1111120ba86_0_194"/>
          <p:cNvSpPr txBox="1"/>
          <p:nvPr/>
        </p:nvSpPr>
        <p:spPr>
          <a:xfrm>
            <a:off x="1903975" y="4861600"/>
            <a:ext cx="13308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Calibri"/>
                <a:ea typeface="Calibri"/>
                <a:cs typeface="Calibri"/>
                <a:sym typeface="Calibri"/>
              </a:rPr>
              <a:t>Addestramento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g1111120ba86_0_194"/>
          <p:cNvSpPr txBox="1"/>
          <p:nvPr/>
        </p:nvSpPr>
        <p:spPr>
          <a:xfrm>
            <a:off x="6030675" y="4861600"/>
            <a:ext cx="13308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Calibri"/>
                <a:ea typeface="Calibri"/>
                <a:cs typeface="Calibri"/>
                <a:sym typeface="Calibri"/>
              </a:rPr>
              <a:t>Predizione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Calibri"/>
                <a:ea typeface="Calibri"/>
                <a:cs typeface="Calibri"/>
                <a:sym typeface="Calibri"/>
              </a:rPr>
              <a:t>(Classificazione)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g1111120ba86_0_194"/>
          <p:cNvSpPr txBox="1"/>
          <p:nvPr/>
        </p:nvSpPr>
        <p:spPr>
          <a:xfrm>
            <a:off x="734675" y="3359600"/>
            <a:ext cx="966000" cy="55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latin typeface="Calibri"/>
                <a:ea typeface="Calibri"/>
                <a:cs typeface="Calibri"/>
                <a:sym typeface="Calibri"/>
              </a:rPr>
              <a:t>Dati Input (la X)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g1111120ba86_0_194"/>
          <p:cNvSpPr txBox="1"/>
          <p:nvPr/>
        </p:nvSpPr>
        <p:spPr>
          <a:xfrm>
            <a:off x="1663450" y="3359600"/>
            <a:ext cx="966000" cy="55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latin typeface="Calibri"/>
                <a:ea typeface="Calibri"/>
                <a:cs typeface="Calibri"/>
                <a:sym typeface="Calibri"/>
              </a:rPr>
              <a:t>Dati output (la Y)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g1111120ba86_0_194"/>
          <p:cNvSpPr txBox="1"/>
          <p:nvPr/>
        </p:nvSpPr>
        <p:spPr>
          <a:xfrm>
            <a:off x="4089000" y="3257925"/>
            <a:ext cx="1105200" cy="55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latin typeface="Calibri"/>
                <a:ea typeface="Calibri"/>
                <a:cs typeface="Calibri"/>
                <a:sym typeface="Calibri"/>
              </a:rPr>
              <a:t>Modello: Y=f(X)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g1111120ba86_0_194"/>
          <p:cNvSpPr txBox="1"/>
          <p:nvPr/>
        </p:nvSpPr>
        <p:spPr>
          <a:xfrm>
            <a:off x="5637025" y="2597000"/>
            <a:ext cx="1105200" cy="55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latin typeface="Calibri"/>
                <a:ea typeface="Calibri"/>
                <a:cs typeface="Calibri"/>
                <a:sym typeface="Calibri"/>
              </a:rPr>
              <a:t>Nuovo dato input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g1111120ba86_0_194"/>
          <p:cNvSpPr txBox="1"/>
          <p:nvPr/>
        </p:nvSpPr>
        <p:spPr>
          <a:xfrm>
            <a:off x="7480800" y="3359600"/>
            <a:ext cx="1105200" cy="55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latin typeface="Calibri"/>
                <a:ea typeface="Calibri"/>
                <a:cs typeface="Calibri"/>
                <a:sym typeface="Calibri"/>
              </a:rPr>
              <a:t>Nuovo dato output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eb453c085_0_446"/>
          <p:cNvSpPr/>
          <p:nvPr/>
        </p:nvSpPr>
        <p:spPr>
          <a:xfrm>
            <a:off x="-1" y="5970878"/>
            <a:ext cx="9144000" cy="887100"/>
          </a:xfrm>
          <a:prstGeom prst="rect">
            <a:avLst/>
          </a:prstGeom>
          <a:solidFill>
            <a:srgbClr val="FFD410"/>
          </a:solidFill>
          <a:ln>
            <a:noFill/>
          </a:ln>
          <a:effectLst>
            <a:outerShdw blurRad="40000" rotWithShape="0" dir="5400000" dist="23000">
              <a:srgbClr val="000000">
                <a:alpha val="337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1" name="Google Shape;361;g11eb453c085_0_4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118" y="5970877"/>
            <a:ext cx="1577887" cy="887124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11eb453c085_0_446"/>
          <p:cNvSpPr txBox="1"/>
          <p:nvPr/>
        </p:nvSpPr>
        <p:spPr>
          <a:xfrm>
            <a:off x="349449" y="239400"/>
            <a:ext cx="83109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We’ve observed agents discovering progressively more complex tool use while playing a simple game of hide-and-seek. Through training in our new simulated hide-and-seek environment, agents build a series of six distinct strategies and counterstrategies, some of which we did not know our environment supported. The self-supervised emergent complexity in this simple environment further suggests that multi-agent co-adaptation may one day produce extremely complex and intelligent behavior.&#10;&#10;Learn more: https://openai.com/blog/emergent-tool-use/" id="363" name="Google Shape;363;g11eb453c085_0_446" title="Multi-Agent Hide and Seek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2813" y="580525"/>
            <a:ext cx="6384475" cy="46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g11eb453c085_0_446"/>
          <p:cNvSpPr txBox="1"/>
          <p:nvPr/>
        </p:nvSpPr>
        <p:spPr>
          <a:xfrm>
            <a:off x="683950" y="118825"/>
            <a:ext cx="788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latin typeface="Calibri"/>
                <a:ea typeface="Calibri"/>
                <a:cs typeface="Calibri"/>
                <a:sym typeface="Calibri"/>
              </a:rPr>
              <a:t> Con il machine learning, la performance aumenta all’aumentare dell’esperienza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g11eb453c085_0_446"/>
          <p:cNvSpPr txBox="1"/>
          <p:nvPr/>
        </p:nvSpPr>
        <p:spPr>
          <a:xfrm>
            <a:off x="563800" y="5277500"/>
            <a:ext cx="7882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https://youtu.be/kopoLzvh5jY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latin typeface="Calibri"/>
                <a:ea typeface="Calibri"/>
                <a:cs typeface="Calibri"/>
                <a:sym typeface="Calibri"/>
              </a:rPr>
              <a:t>“esperienza” è un altro modo per dire </a:t>
            </a:r>
            <a:r>
              <a:rPr b="1" lang="it-IT" sz="1800">
                <a:highlight>
                  <a:srgbClr val="FFD410"/>
                </a:highlight>
                <a:latin typeface="Calibri"/>
                <a:ea typeface="Calibri"/>
                <a:cs typeface="Calibri"/>
                <a:sym typeface="Calibri"/>
              </a:rPr>
              <a:t>DATI</a:t>
            </a:r>
            <a:r>
              <a:rPr lang="it-IT" sz="1800">
                <a:latin typeface="Calibri"/>
                <a:ea typeface="Calibri"/>
                <a:cs typeface="Calibri"/>
                <a:sym typeface="Calibri"/>
              </a:rPr>
              <a:t> =)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1eb453c085_0_305"/>
          <p:cNvSpPr/>
          <p:nvPr/>
        </p:nvSpPr>
        <p:spPr>
          <a:xfrm>
            <a:off x="-1" y="5970878"/>
            <a:ext cx="9144000" cy="887100"/>
          </a:xfrm>
          <a:prstGeom prst="rect">
            <a:avLst/>
          </a:prstGeom>
          <a:solidFill>
            <a:srgbClr val="FFD410"/>
          </a:soli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da Lovelace - Wikipedia" id="371" name="Google Shape;371;g11eb453c085_0_3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6789" y="3688972"/>
            <a:ext cx="1376326" cy="1977327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11eb453c085_0_305"/>
          <p:cNvSpPr txBox="1"/>
          <p:nvPr/>
        </p:nvSpPr>
        <p:spPr>
          <a:xfrm>
            <a:off x="7117100" y="2077058"/>
            <a:ext cx="303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(Selmer Bringsjord)</a:t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11eb453c085_0_305"/>
          <p:cNvSpPr txBox="1"/>
          <p:nvPr/>
        </p:nvSpPr>
        <p:spPr>
          <a:xfrm>
            <a:off x="1655974" y="1380925"/>
            <a:ext cx="26604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Voight-Kampff test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1968 </a:t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hilip K. Dick - Wikipedia" id="374" name="Google Shape;374;g11eb453c085_0_3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3275" y="1350038"/>
            <a:ext cx="1376300" cy="165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11eb453c085_0_305"/>
          <p:cNvSpPr txBox="1"/>
          <p:nvPr/>
        </p:nvSpPr>
        <p:spPr>
          <a:xfrm>
            <a:off x="1942693" y="2006696"/>
            <a:ext cx="1980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it-I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Philip K. Dick)</a:t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g11eb453c085_0_305"/>
          <p:cNvSpPr txBox="1"/>
          <p:nvPr/>
        </p:nvSpPr>
        <p:spPr>
          <a:xfrm>
            <a:off x="7324449" y="1350175"/>
            <a:ext cx="16410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Lovelace test 2001</a:t>
            </a:r>
            <a:r>
              <a:rPr lang="it-IT" sz="2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endParaRPr i="1" sz="22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descr="Toward a General Logicist Methodology for Engineering Ethically Correct  Robots" id="377" name="Google Shape;377;g11eb453c085_0_3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56299" y="1350037"/>
            <a:ext cx="1477325" cy="165950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g11eb453c085_0_305"/>
          <p:cNvSpPr txBox="1"/>
          <p:nvPr/>
        </p:nvSpPr>
        <p:spPr>
          <a:xfrm>
            <a:off x="851894" y="3094819"/>
            <a:ext cx="1732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Empatia</a:t>
            </a:r>
            <a:endParaRPr b="1" i="1" sz="22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g11eb453c085_0_305"/>
          <p:cNvSpPr txBox="1"/>
          <p:nvPr/>
        </p:nvSpPr>
        <p:spPr>
          <a:xfrm>
            <a:off x="5428872" y="3079532"/>
            <a:ext cx="1732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Creatività</a:t>
            </a:r>
            <a:endParaRPr b="1" sz="24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Blade Runner (Game) - Giant Bomb" id="380" name="Google Shape;380;g11eb453c085_0_3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3270" y="3518125"/>
            <a:ext cx="2849432" cy="21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11eb453c085_0_30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66118" y="5970877"/>
            <a:ext cx="1577887" cy="887124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11eb453c085_0_305"/>
          <p:cNvSpPr txBox="1"/>
          <p:nvPr/>
        </p:nvSpPr>
        <p:spPr>
          <a:xfrm>
            <a:off x="240291" y="215875"/>
            <a:ext cx="7542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 cosa vuol dire intelligenza?</a:t>
            </a:r>
            <a:r>
              <a:rPr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i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g11eb453c085_0_4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1950" y="1445867"/>
            <a:ext cx="1941195" cy="265617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g11eb453c085_0_472"/>
          <p:cNvSpPr/>
          <p:nvPr/>
        </p:nvSpPr>
        <p:spPr>
          <a:xfrm>
            <a:off x="2446175" y="5147058"/>
            <a:ext cx="474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https://www.nextrembrandt.com/</a:t>
            </a:r>
            <a:r>
              <a:rPr lang="it-IT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g11eb453c085_0_472"/>
          <p:cNvSpPr txBox="1"/>
          <p:nvPr/>
        </p:nvSpPr>
        <p:spPr>
          <a:xfrm>
            <a:off x="4292375" y="4708458"/>
            <a:ext cx="952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2016</a:t>
            </a:r>
            <a:endParaRPr i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ortrait of Antonie Coopal - The Leiden Collection" id="390" name="Google Shape;390;g11eb453c085_0_472"/>
          <p:cNvPicPr preferRelativeResize="0"/>
          <p:nvPr/>
        </p:nvPicPr>
        <p:blipFill rotWithShape="1">
          <a:blip r:embed="rId5">
            <a:alphaModFix/>
          </a:blip>
          <a:srcRect b="3966" l="0" r="6076" t="0"/>
          <a:stretch/>
        </p:blipFill>
        <p:spPr>
          <a:xfrm>
            <a:off x="2267725" y="1445875"/>
            <a:ext cx="2084299" cy="26829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w! Art Lesson. Rembrandt Portrait Painting By Artist Sergey Gusev.  English Subtitles. | Ritratti, Rembrandt, Pittura barocca" id="391" name="Google Shape;391;g11eb453c085_0_4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24150" y="1445867"/>
            <a:ext cx="2740392" cy="2656174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g11eb453c085_0_472"/>
          <p:cNvSpPr txBox="1"/>
          <p:nvPr/>
        </p:nvSpPr>
        <p:spPr>
          <a:xfrm>
            <a:off x="871995" y="945345"/>
            <a:ext cx="512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i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g11eb453c085_0_472"/>
          <p:cNvSpPr txBox="1"/>
          <p:nvPr/>
        </p:nvSpPr>
        <p:spPr>
          <a:xfrm>
            <a:off x="3031170" y="945345"/>
            <a:ext cx="512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i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g11eb453c085_0_472"/>
          <p:cNvSpPr txBox="1"/>
          <p:nvPr/>
        </p:nvSpPr>
        <p:spPr>
          <a:xfrm>
            <a:off x="5244570" y="914412"/>
            <a:ext cx="512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i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g11eb453c085_0_472"/>
          <p:cNvSpPr txBox="1"/>
          <p:nvPr/>
        </p:nvSpPr>
        <p:spPr>
          <a:xfrm>
            <a:off x="7618470" y="945345"/>
            <a:ext cx="512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i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6" name="Google Shape;396;g11eb453c085_0_4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775" y="1472700"/>
            <a:ext cx="2124953" cy="2656177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11eb453c085_0_472"/>
          <p:cNvSpPr/>
          <p:nvPr/>
        </p:nvSpPr>
        <p:spPr>
          <a:xfrm>
            <a:off x="-1" y="5970878"/>
            <a:ext cx="9144000" cy="887100"/>
          </a:xfrm>
          <a:prstGeom prst="rect">
            <a:avLst/>
          </a:prstGeom>
          <a:solidFill>
            <a:srgbClr val="FFD410"/>
          </a:soli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g11eb453c085_0_5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064" y="892218"/>
            <a:ext cx="3368035" cy="1742639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g11eb453c085_0_536"/>
          <p:cNvSpPr txBox="1"/>
          <p:nvPr/>
        </p:nvSpPr>
        <p:spPr>
          <a:xfrm>
            <a:off x="212026" y="384460"/>
            <a:ext cx="3368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Molti dati</a:t>
            </a:r>
            <a:endParaRPr i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4" name="Google Shape;404;g11eb453c085_0_5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04050" y="656685"/>
            <a:ext cx="1785900" cy="2415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g11eb453c085_0_5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676" y="4468009"/>
            <a:ext cx="2387923" cy="1446878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11eb453c085_0_536"/>
          <p:cNvSpPr txBox="1"/>
          <p:nvPr/>
        </p:nvSpPr>
        <p:spPr>
          <a:xfrm>
            <a:off x="3499475" y="100317"/>
            <a:ext cx="2499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Tratti importanti</a:t>
            </a:r>
            <a:endParaRPr i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g11eb453c085_0_536"/>
          <p:cNvSpPr txBox="1"/>
          <p:nvPr/>
        </p:nvSpPr>
        <p:spPr>
          <a:xfrm>
            <a:off x="259876" y="3998046"/>
            <a:ext cx="2079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Caratteristiche</a:t>
            </a:r>
            <a:endParaRPr i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8" name="Google Shape;408;g11eb453c085_0_5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55062" y="4488213"/>
            <a:ext cx="1498588" cy="1406451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g11eb453c085_0_536"/>
          <p:cNvSpPr txBox="1"/>
          <p:nvPr/>
        </p:nvSpPr>
        <p:spPr>
          <a:xfrm>
            <a:off x="4500798" y="3998050"/>
            <a:ext cx="1607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Pennellate</a:t>
            </a:r>
            <a:endParaRPr i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0" name="Google Shape;410;g11eb453c085_0_536"/>
          <p:cNvPicPr preferRelativeResize="0"/>
          <p:nvPr/>
        </p:nvPicPr>
        <p:blipFill rotWithShape="1">
          <a:blip r:embed="rId7">
            <a:alphaModFix/>
          </a:blip>
          <a:srcRect b="11916" l="14735" r="16596" t="12227"/>
          <a:stretch/>
        </p:blipFill>
        <p:spPr>
          <a:xfrm>
            <a:off x="7131476" y="1681604"/>
            <a:ext cx="1958419" cy="345021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g11eb453c085_0_536"/>
          <p:cNvSpPr txBox="1"/>
          <p:nvPr/>
        </p:nvSpPr>
        <p:spPr>
          <a:xfrm>
            <a:off x="7131488" y="1157347"/>
            <a:ext cx="19584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Risultato</a:t>
            </a:r>
            <a:endParaRPr i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2" name="Google Shape;412;g11eb453c085_0_5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41100" y="4488232"/>
            <a:ext cx="1920438" cy="140645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g11eb453c085_0_536"/>
          <p:cNvSpPr txBox="1"/>
          <p:nvPr/>
        </p:nvSpPr>
        <p:spPr>
          <a:xfrm>
            <a:off x="2640797" y="3998039"/>
            <a:ext cx="1666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Proporzioni</a:t>
            </a:r>
            <a:endParaRPr i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g11eb453c085_0_536"/>
          <p:cNvSpPr txBox="1"/>
          <p:nvPr/>
        </p:nvSpPr>
        <p:spPr>
          <a:xfrm>
            <a:off x="5813652" y="2817963"/>
            <a:ext cx="14010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 e 18 mesi dopo</a:t>
            </a:r>
            <a:endParaRPr i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g11eb453c085_0_536"/>
          <p:cNvSpPr txBox="1"/>
          <p:nvPr/>
        </p:nvSpPr>
        <p:spPr>
          <a:xfrm>
            <a:off x="7131476" y="5267814"/>
            <a:ext cx="19584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400">
                <a:solidFill>
                  <a:schemeClr val="dk1"/>
                </a:solidFill>
                <a:highlight>
                  <a:srgbClr val="FFD410"/>
                </a:highlight>
                <a:latin typeface="Calibri"/>
                <a:ea typeface="Calibri"/>
                <a:cs typeface="Calibri"/>
                <a:sym typeface="Calibri"/>
              </a:rPr>
              <a:t>è arte?</a:t>
            </a:r>
            <a:endParaRPr sz="2400">
              <a:solidFill>
                <a:schemeClr val="dk1"/>
              </a:solidFill>
              <a:highlight>
                <a:srgbClr val="FFD41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g11eb453c085_0_536"/>
          <p:cNvSpPr/>
          <p:nvPr/>
        </p:nvSpPr>
        <p:spPr>
          <a:xfrm>
            <a:off x="-1" y="5970878"/>
            <a:ext cx="9144000" cy="887100"/>
          </a:xfrm>
          <a:prstGeom prst="rect">
            <a:avLst/>
          </a:prstGeom>
          <a:solidFill>
            <a:srgbClr val="FFD410"/>
          </a:soli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7" name="Google Shape;417;g11eb453c085_0_5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566118" y="5970877"/>
            <a:ext cx="1577887" cy="88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en music meets AI, magical things can happen – and by that we don't just mean the Bösendorfer grand piano that plays by itself as if enchanted.&#10;&#10;Wanna find out how AI can generate music? Ars Electronica Futurelab Key Researcher &amp; Artist Ali Nikrang, talks about it in our video here: https://www.youtube.com/watch?v=3x6A6onLBHE &#10;&#10;With MuseNet, OpenAI has created a deep neural network that can create musical compositions with various instruments. But it does not compose like a human would: it tries to find out what “building block” should best be used next in a composition after being trained with hundreds of thousands of MIDI files. From this pool of data, the artificial intelligence decides for itself what fits best. Combined with the self-playing capabilities of the Bösendorfer 290 Imperial CEUS computer grand these compositions – like this newly composed piece in the style of Carl Philipp Emanuel Bach – create an eerie and magical experiment in humanity's relationship to art and performance.&#10;&#10;------------------------------------------------------&#10;&#10;&#10;&#10;Ars Electronica &#10;https://ars.electronica.art/ &#10;https://www.facebook.com/arselectronica &#10;https://www.twitter.com/arselectronica &#10;https://www.instagram.com/arselectronica &#10;https://www.flickr.com/photos/arselectronica&#10;&#10;#piano #ai" id="422" name="Google Shape;422;g11eb453c085_0_604" title="Experimental: Bach x A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8625" y="323475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g11eb453c085_0_604"/>
          <p:cNvSpPr/>
          <p:nvPr/>
        </p:nvSpPr>
        <p:spPr>
          <a:xfrm>
            <a:off x="-1" y="5970878"/>
            <a:ext cx="9144000" cy="887100"/>
          </a:xfrm>
          <a:prstGeom prst="rect">
            <a:avLst/>
          </a:prstGeom>
          <a:solidFill>
            <a:srgbClr val="FFD410"/>
          </a:soli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4" name="Google Shape;424;g11eb453c085_0_6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66118" y="5970877"/>
            <a:ext cx="1577887" cy="887124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g11eb453c085_0_604"/>
          <p:cNvSpPr/>
          <p:nvPr/>
        </p:nvSpPr>
        <p:spPr>
          <a:xfrm>
            <a:off x="2344925" y="5534283"/>
            <a:ext cx="474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https://youtu.be/Y48xGobW90o</a:t>
            </a:r>
            <a:r>
              <a:rPr lang="it-IT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de2b998b9_0_7"/>
          <p:cNvSpPr/>
          <p:nvPr/>
        </p:nvSpPr>
        <p:spPr>
          <a:xfrm>
            <a:off x="-1" y="5970878"/>
            <a:ext cx="9144000" cy="887100"/>
          </a:xfrm>
          <a:prstGeom prst="rect">
            <a:avLst/>
          </a:prstGeom>
          <a:solidFill>
            <a:srgbClr val="FFD410"/>
          </a:solidFill>
          <a:ln>
            <a:noFill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g11de2b998b9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118" y="5970877"/>
            <a:ext cx="1577887" cy="88712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11de2b998b9_0_7"/>
          <p:cNvSpPr txBox="1"/>
          <p:nvPr/>
        </p:nvSpPr>
        <p:spPr>
          <a:xfrm>
            <a:off x="275500" y="147600"/>
            <a:ext cx="8688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it-IT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Correlazione vs. Causazione</a:t>
            </a:r>
            <a:endParaRPr b="1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g11de2b998b9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3725" y="1281800"/>
            <a:ext cx="7751550" cy="42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1de2b998b9_0_15"/>
          <p:cNvSpPr/>
          <p:nvPr/>
        </p:nvSpPr>
        <p:spPr>
          <a:xfrm>
            <a:off x="-1" y="5970878"/>
            <a:ext cx="9144000" cy="887100"/>
          </a:xfrm>
          <a:prstGeom prst="rect">
            <a:avLst/>
          </a:prstGeom>
          <a:solidFill>
            <a:srgbClr val="FFD410"/>
          </a:solidFill>
          <a:ln>
            <a:noFill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g11de2b998b9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118" y="5970877"/>
            <a:ext cx="1577887" cy="88712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11de2b998b9_0_15"/>
          <p:cNvSpPr txBox="1"/>
          <p:nvPr/>
        </p:nvSpPr>
        <p:spPr>
          <a:xfrm>
            <a:off x="275500" y="147600"/>
            <a:ext cx="8688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it-IT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Correlazione vs. Causazione</a:t>
            </a:r>
            <a:endParaRPr b="1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g11de2b998b9_0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300" y="985850"/>
            <a:ext cx="8353425" cy="434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1da0ea3cab_0_2"/>
          <p:cNvSpPr/>
          <p:nvPr/>
        </p:nvSpPr>
        <p:spPr>
          <a:xfrm>
            <a:off x="-1" y="5970878"/>
            <a:ext cx="9144000" cy="887100"/>
          </a:xfrm>
          <a:prstGeom prst="rect">
            <a:avLst/>
          </a:prstGeom>
          <a:solidFill>
            <a:srgbClr val="FFD410"/>
          </a:solidFill>
          <a:ln>
            <a:noFill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g11da0ea3cab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118" y="5970877"/>
            <a:ext cx="1577887" cy="88712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11da0ea3cab_0_2"/>
          <p:cNvSpPr txBox="1"/>
          <p:nvPr/>
        </p:nvSpPr>
        <p:spPr>
          <a:xfrm>
            <a:off x="275500" y="147600"/>
            <a:ext cx="8688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it-IT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 valutazione di impatto nelle scienze sperimentali</a:t>
            </a:r>
            <a:endParaRPr b="1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11da0ea3cab_0_2"/>
          <p:cNvSpPr txBox="1"/>
          <p:nvPr/>
        </p:nvSpPr>
        <p:spPr>
          <a:xfrm>
            <a:off x="381500" y="966175"/>
            <a:ext cx="835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t-IT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Si conducono esperimenti in laboratorio che possono essere ripetuti e riprodotti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g11da0ea3cab_0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9600" y="1761025"/>
            <a:ext cx="7315200" cy="38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de2b998b9_0_23"/>
          <p:cNvSpPr/>
          <p:nvPr/>
        </p:nvSpPr>
        <p:spPr>
          <a:xfrm>
            <a:off x="-1" y="5970878"/>
            <a:ext cx="9144000" cy="887100"/>
          </a:xfrm>
          <a:prstGeom prst="rect">
            <a:avLst/>
          </a:prstGeom>
          <a:solidFill>
            <a:srgbClr val="FFD410"/>
          </a:solidFill>
          <a:ln>
            <a:noFill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g11de2b998b9_0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118" y="5970877"/>
            <a:ext cx="1577887" cy="88712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11de2b998b9_0_23"/>
          <p:cNvSpPr txBox="1"/>
          <p:nvPr/>
        </p:nvSpPr>
        <p:spPr>
          <a:xfrm>
            <a:off x="275500" y="147600"/>
            <a:ext cx="8688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it-IT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Correlazione vs. Causazione</a:t>
            </a:r>
            <a:endParaRPr b="1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g11de2b998b9_0_23"/>
          <p:cNvSpPr txBox="1"/>
          <p:nvPr/>
        </p:nvSpPr>
        <p:spPr>
          <a:xfrm>
            <a:off x="403400" y="1052800"/>
            <a:ext cx="84816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b="0" i="0" lang="it-IT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CORRELAZIONE = DUE VARIABILI SI MUOVONO INSIEME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b="0" i="0" lang="it-IT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CAUSAZIONE = UNA VARIABILE CAUSA L’ALTRA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it-IT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Spesso è possibile, o ci interessa, solo verificare se due fenomeni sono correlati o meno. 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it-IT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Quando è invece necessario introdurre il concetto di causazione?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g11de2b998b9_0_23"/>
          <p:cNvSpPr/>
          <p:nvPr/>
        </p:nvSpPr>
        <p:spPr>
          <a:xfrm>
            <a:off x="4498825" y="4227275"/>
            <a:ext cx="364500" cy="608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11de2b998b9_0_23"/>
          <p:cNvSpPr txBox="1"/>
          <p:nvPr/>
        </p:nvSpPr>
        <p:spPr>
          <a:xfrm>
            <a:off x="530125" y="5078125"/>
            <a:ext cx="8301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t-IT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Quando si deve </a:t>
            </a:r>
            <a:r>
              <a:rPr b="1" i="0" lang="it-IT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valutare l’impatto</a:t>
            </a:r>
            <a:r>
              <a:rPr b="0" i="0" lang="it-IT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di una misura su uno o più variabile di interesse!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1de2b998b9_0_31"/>
          <p:cNvSpPr/>
          <p:nvPr/>
        </p:nvSpPr>
        <p:spPr>
          <a:xfrm>
            <a:off x="-1" y="5970878"/>
            <a:ext cx="9144000" cy="887100"/>
          </a:xfrm>
          <a:prstGeom prst="rect">
            <a:avLst/>
          </a:prstGeom>
          <a:solidFill>
            <a:srgbClr val="FFD410"/>
          </a:solidFill>
          <a:ln>
            <a:noFill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g11de2b998b9_0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118" y="5970877"/>
            <a:ext cx="1577887" cy="88712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11de2b998b9_0_31"/>
          <p:cNvSpPr txBox="1"/>
          <p:nvPr/>
        </p:nvSpPr>
        <p:spPr>
          <a:xfrm>
            <a:off x="275500" y="147600"/>
            <a:ext cx="8688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it-IT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 valutazione di impatto nelle scienze sociali</a:t>
            </a:r>
            <a:endParaRPr b="1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g11de2b998b9_0_31"/>
          <p:cNvSpPr txBox="1"/>
          <p:nvPr/>
        </p:nvSpPr>
        <p:spPr>
          <a:xfrm>
            <a:off x="409800" y="888300"/>
            <a:ext cx="84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g11de2b998b9_0_31"/>
          <p:cNvSpPr txBox="1"/>
          <p:nvPr/>
        </p:nvSpPr>
        <p:spPr>
          <a:xfrm>
            <a:off x="275500" y="852925"/>
            <a:ext cx="8549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it-IT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1.  </a:t>
            </a:r>
            <a:r>
              <a:rPr b="1" i="0" lang="it-IT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Laboratori </a:t>
            </a:r>
            <a:r>
              <a:rPr b="0" i="0" lang="it-IT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nel mondo reale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g11de2b998b9_0_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3850" y="1497925"/>
            <a:ext cx="6047105" cy="4320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1da0ea3cab_0_17"/>
          <p:cNvSpPr/>
          <p:nvPr/>
        </p:nvSpPr>
        <p:spPr>
          <a:xfrm>
            <a:off x="-1" y="5970878"/>
            <a:ext cx="9144000" cy="887100"/>
          </a:xfrm>
          <a:prstGeom prst="rect">
            <a:avLst/>
          </a:prstGeom>
          <a:solidFill>
            <a:srgbClr val="FFD410"/>
          </a:solidFill>
          <a:ln>
            <a:noFill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g11da0ea3cab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118" y="5970877"/>
            <a:ext cx="1577887" cy="88712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11da0ea3cab_0_17"/>
          <p:cNvSpPr txBox="1"/>
          <p:nvPr/>
        </p:nvSpPr>
        <p:spPr>
          <a:xfrm>
            <a:off x="275500" y="147600"/>
            <a:ext cx="8688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it-IT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 valutazione di impatto nelle scienze sociali</a:t>
            </a:r>
            <a:endParaRPr b="1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11da0ea3cab_0_17"/>
          <p:cNvSpPr txBox="1"/>
          <p:nvPr/>
        </p:nvSpPr>
        <p:spPr>
          <a:xfrm>
            <a:off x="409800" y="888300"/>
            <a:ext cx="84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g11da0ea3cab_0_17"/>
          <p:cNvSpPr txBox="1"/>
          <p:nvPr/>
        </p:nvSpPr>
        <p:spPr>
          <a:xfrm>
            <a:off x="275500" y="852925"/>
            <a:ext cx="8549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it-IT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2.   Alla ricerca di </a:t>
            </a:r>
            <a:r>
              <a:rPr b="1" i="0" lang="it-IT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controfattuali</a:t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g11da0ea3cab_0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5925" y="1497925"/>
            <a:ext cx="6260205" cy="4320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1da0ea3cab_0_28"/>
          <p:cNvSpPr/>
          <p:nvPr/>
        </p:nvSpPr>
        <p:spPr>
          <a:xfrm>
            <a:off x="-1" y="5970878"/>
            <a:ext cx="9144000" cy="887100"/>
          </a:xfrm>
          <a:prstGeom prst="rect">
            <a:avLst/>
          </a:prstGeom>
          <a:solidFill>
            <a:srgbClr val="FFD410"/>
          </a:solidFill>
          <a:ln>
            <a:noFill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g11da0ea3cab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118" y="5970877"/>
            <a:ext cx="1577887" cy="88712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11da0ea3cab_0_28"/>
          <p:cNvSpPr txBox="1"/>
          <p:nvPr/>
        </p:nvSpPr>
        <p:spPr>
          <a:xfrm>
            <a:off x="275500" y="147600"/>
            <a:ext cx="8688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it-IT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 valutazione di impatto nelle scienze sociali: un esempio</a:t>
            </a:r>
            <a:endParaRPr b="1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da0ea3cab_0_28"/>
          <p:cNvSpPr txBox="1"/>
          <p:nvPr/>
        </p:nvSpPr>
        <p:spPr>
          <a:xfrm>
            <a:off x="409800" y="888300"/>
            <a:ext cx="84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g11da0ea3cab_0_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788" y="1424550"/>
            <a:ext cx="7926423" cy="4377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2022-01-08T15:26:03Z</dcterms:created>
  <dc:creator>Federica Daniele</dc:creator>
</cp:coreProperties>
</file>